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09" r:id="rId2"/>
    <p:sldId id="410" r:id="rId3"/>
    <p:sldId id="411" r:id="rId4"/>
    <p:sldId id="412" r:id="rId5"/>
    <p:sldId id="413" r:id="rId6"/>
    <p:sldId id="414" r:id="rId7"/>
    <p:sldId id="415" r:id="rId8"/>
    <p:sldId id="416" r:id="rId9"/>
    <p:sldId id="417" r:id="rId10"/>
    <p:sldId id="418" r:id="rId11"/>
    <p:sldId id="419" r:id="rId12"/>
    <p:sldId id="42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4660"/>
  </p:normalViewPr>
  <p:slideViewPr>
    <p:cSldViewPr snapToGrid="0">
      <p:cViewPr varScale="1">
        <p:scale>
          <a:sx n="71" d="100"/>
          <a:sy n="71" d="100"/>
        </p:scale>
        <p:origin x="9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AE73-B22C-4014-A040-06BE3704CA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5F7AAC-50E8-4AA7-9004-7AFB527A2F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8DE5DE-3C97-448E-89BC-E28BE3BC74B2}"/>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5" name="Footer Placeholder 4">
            <a:extLst>
              <a:ext uri="{FF2B5EF4-FFF2-40B4-BE49-F238E27FC236}">
                <a16:creationId xmlns:a16="http://schemas.microsoft.com/office/drawing/2014/main" id="{6989B9DA-3EC1-485E-81B4-1CD27F2A5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9EA7B-B777-43CE-AE0E-65B270FC491B}"/>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106527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161FE-A224-4AD8-91B4-BD87964362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5622B2-E798-4A1C-8B1B-3A4BA08D8F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7EA87-F24B-4EB0-9D1A-92EAEC4BDF49}"/>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5" name="Footer Placeholder 4">
            <a:extLst>
              <a:ext uri="{FF2B5EF4-FFF2-40B4-BE49-F238E27FC236}">
                <a16:creationId xmlns:a16="http://schemas.microsoft.com/office/drawing/2014/main" id="{02530C3F-5D0F-4D6F-B78C-273CD8DB3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33FE-F29F-4DC5-B874-01C15F708240}"/>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39884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9990B6-3AF7-4F1D-8064-354D228F71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BD8E6B-6DEF-439A-9DCF-763B86663B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2AA84-DC35-42D2-BBBB-6886EAD89C22}"/>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5" name="Footer Placeholder 4">
            <a:extLst>
              <a:ext uri="{FF2B5EF4-FFF2-40B4-BE49-F238E27FC236}">
                <a16:creationId xmlns:a16="http://schemas.microsoft.com/office/drawing/2014/main" id="{F0E363F6-C277-47DA-9323-FF49610FA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1224E-FA74-416B-9D09-C953483DFE88}"/>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177665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3534-4594-412F-B42F-E01C23552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5E6C1F-E9B1-4464-B237-611C82109B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FA58A8-C291-4039-A5EC-C51D45B4DF60}"/>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5" name="Footer Placeholder 4">
            <a:extLst>
              <a:ext uri="{FF2B5EF4-FFF2-40B4-BE49-F238E27FC236}">
                <a16:creationId xmlns:a16="http://schemas.microsoft.com/office/drawing/2014/main" id="{B759634C-3355-44AB-9A6D-7AE962E19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16E66-EE7E-40CF-8279-09AFBCEF154C}"/>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46447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10D6-F6EB-49F6-B85E-9EC5A3C140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1F409C-7B88-43D8-A1C6-4C96735673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A9D89F-6818-4F2A-ACF8-553AEB1B8AE0}"/>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5" name="Footer Placeholder 4">
            <a:extLst>
              <a:ext uri="{FF2B5EF4-FFF2-40B4-BE49-F238E27FC236}">
                <a16:creationId xmlns:a16="http://schemas.microsoft.com/office/drawing/2014/main" id="{FC25F521-4369-4DA0-A767-7BFCB5635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86D2E-4A32-4616-9A46-D0E24F9C70FA}"/>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2240234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55F6-8626-4120-802E-612430F26C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6C9A1A-B17D-427F-A53B-EC4EA4F819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B02D5-609C-483C-9192-0505C3235C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D1A8A2-211A-4B70-AD6A-6A9532063E41}"/>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6" name="Footer Placeholder 5">
            <a:extLst>
              <a:ext uri="{FF2B5EF4-FFF2-40B4-BE49-F238E27FC236}">
                <a16:creationId xmlns:a16="http://schemas.microsoft.com/office/drawing/2014/main" id="{287A4E8C-D9BA-4C4F-8998-146A35E33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9BA63-4060-4DCE-90D6-F0C64CE2C2CE}"/>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993987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6508-7003-4DE8-9686-B9FB00C8BF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70CEB5-AE86-4721-B24D-FB18EC3468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3598A3-F80C-46D0-A0E6-3E5C4B34E4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7D379-740E-48BA-BB1C-16E9DDF89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B3AB98-FD44-4AFC-82BE-04A90B6F3B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1AABDB-5E31-4012-B4F8-9B780789688A}"/>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8" name="Footer Placeholder 7">
            <a:extLst>
              <a:ext uri="{FF2B5EF4-FFF2-40B4-BE49-F238E27FC236}">
                <a16:creationId xmlns:a16="http://schemas.microsoft.com/office/drawing/2014/main" id="{FEDBDF7E-4E0E-4112-8C65-9FBBFF445A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C14ADE-8F32-4AB3-A865-FC91A9BBDADB}"/>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2437684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FECA0-35B9-45CF-8A44-671822BF18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1897BB-89EA-447B-80BE-3E54FF8F3D96}"/>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4" name="Footer Placeholder 3">
            <a:extLst>
              <a:ext uri="{FF2B5EF4-FFF2-40B4-BE49-F238E27FC236}">
                <a16:creationId xmlns:a16="http://schemas.microsoft.com/office/drawing/2014/main" id="{D217E6CA-90C0-4B22-BBE1-40203F85CE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85799E-EE0D-4A1A-8817-6C93BD56F291}"/>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147319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951D36-87A1-4D04-B5A5-E8FABE4759F0}"/>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3" name="Footer Placeholder 2">
            <a:extLst>
              <a:ext uri="{FF2B5EF4-FFF2-40B4-BE49-F238E27FC236}">
                <a16:creationId xmlns:a16="http://schemas.microsoft.com/office/drawing/2014/main" id="{59304EDF-C20B-4518-9C24-5523371FCB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D9EA8E-0C0E-4AB9-B6E9-21E6CD39AF69}"/>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3380551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C279-74B0-49DC-BCC7-E0F7C3D139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9E2800-F116-4F51-8E33-359B91157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60CF3C-8651-4E75-8AA8-7EBC1A5E6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A2319C-879D-4829-B1E4-F6F314C95B9F}"/>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6" name="Footer Placeholder 5">
            <a:extLst>
              <a:ext uri="{FF2B5EF4-FFF2-40B4-BE49-F238E27FC236}">
                <a16:creationId xmlns:a16="http://schemas.microsoft.com/office/drawing/2014/main" id="{24F62513-D397-4D30-A6C7-FA34E25A77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63CED-BD8C-4B24-B72F-496D8560C72B}"/>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986410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8A77-BF2C-4961-8E13-88439A3AC8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2CC280-B17E-42AE-B007-080524FEC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56D7F1-EE89-4182-8A56-FF81F2BA1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0A4D9D-D788-4937-81F1-2005FF2E4375}"/>
              </a:ext>
            </a:extLst>
          </p:cNvPr>
          <p:cNvSpPr>
            <a:spLocks noGrp="1"/>
          </p:cNvSpPr>
          <p:nvPr>
            <p:ph type="dt" sz="half" idx="10"/>
          </p:nvPr>
        </p:nvSpPr>
        <p:spPr/>
        <p:txBody>
          <a:bodyPr/>
          <a:lstStyle/>
          <a:p>
            <a:fld id="{3CD11221-AD6A-492F-B3E9-9312AF06DEAE}" type="datetimeFigureOut">
              <a:rPr lang="en-US" smtClean="0"/>
              <a:t>7/18/2020</a:t>
            </a:fld>
            <a:endParaRPr lang="en-US"/>
          </a:p>
        </p:txBody>
      </p:sp>
      <p:sp>
        <p:nvSpPr>
          <p:cNvPr id="6" name="Footer Placeholder 5">
            <a:extLst>
              <a:ext uri="{FF2B5EF4-FFF2-40B4-BE49-F238E27FC236}">
                <a16:creationId xmlns:a16="http://schemas.microsoft.com/office/drawing/2014/main" id="{87810753-2206-40AA-9032-ECDB5419C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A7A20-92A1-4465-8806-5EA516EEC750}"/>
              </a:ext>
            </a:extLst>
          </p:cNvPr>
          <p:cNvSpPr>
            <a:spLocks noGrp="1"/>
          </p:cNvSpPr>
          <p:nvPr>
            <p:ph type="sldNum" sz="quarter" idx="12"/>
          </p:nvPr>
        </p:nvSpPr>
        <p:spPr/>
        <p:txBody>
          <a:bodyPr/>
          <a:lstStyle/>
          <a:p>
            <a:fld id="{4D3A62CC-FB16-4E4A-A2A3-FAC0EA04C85C}" type="slidenum">
              <a:rPr lang="en-US" smtClean="0"/>
              <a:t>‹#›</a:t>
            </a:fld>
            <a:endParaRPr lang="en-US"/>
          </a:p>
        </p:txBody>
      </p:sp>
    </p:spTree>
    <p:extLst>
      <p:ext uri="{BB962C8B-B14F-4D97-AF65-F5344CB8AC3E}">
        <p14:creationId xmlns:p14="http://schemas.microsoft.com/office/powerpoint/2010/main" val="408289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858959-1722-49F3-A6AD-CEB3330BFB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37DACF-F53C-405B-A4D8-226203917B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BACCB-275D-4BD8-BBCE-C27826B4E8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D11221-AD6A-492F-B3E9-9312AF06DEAE}" type="datetimeFigureOut">
              <a:rPr lang="en-US" smtClean="0"/>
              <a:t>7/18/2020</a:t>
            </a:fld>
            <a:endParaRPr lang="en-US"/>
          </a:p>
        </p:txBody>
      </p:sp>
      <p:sp>
        <p:nvSpPr>
          <p:cNvPr id="5" name="Footer Placeholder 4">
            <a:extLst>
              <a:ext uri="{FF2B5EF4-FFF2-40B4-BE49-F238E27FC236}">
                <a16:creationId xmlns:a16="http://schemas.microsoft.com/office/drawing/2014/main" id="{C4D5F70B-1445-42A4-867E-5571F4AD65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0CA096-3DC9-4FF4-89E6-10FF86AC8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A62CC-FB16-4E4A-A2A3-FAC0EA04C85C}" type="slidenum">
              <a:rPr lang="en-US" smtClean="0"/>
              <a:t>‹#›</a:t>
            </a:fld>
            <a:endParaRPr lang="en-US"/>
          </a:p>
        </p:txBody>
      </p:sp>
    </p:spTree>
    <p:extLst>
      <p:ext uri="{BB962C8B-B14F-4D97-AF65-F5344CB8AC3E}">
        <p14:creationId xmlns:p14="http://schemas.microsoft.com/office/powerpoint/2010/main" val="415040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2MPJQWE"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CCE54F-1ADC-4BD3-B2EF-28408FEB429B}"/>
              </a:ext>
            </a:extLst>
          </p:cNvPr>
          <p:cNvPicPr>
            <a:picLocks noChangeAspect="1"/>
          </p:cNvPicPr>
          <p:nvPr/>
        </p:nvPicPr>
        <p:blipFill>
          <a:blip r:embed="rId2"/>
          <a:stretch>
            <a:fillRect/>
          </a:stretch>
        </p:blipFill>
        <p:spPr>
          <a:xfrm>
            <a:off x="1748413" y="975147"/>
            <a:ext cx="8695173" cy="4907705"/>
          </a:xfrm>
          <a:prstGeom prst="rect">
            <a:avLst/>
          </a:prstGeom>
        </p:spPr>
      </p:pic>
    </p:spTree>
    <p:extLst>
      <p:ext uri="{BB962C8B-B14F-4D97-AF65-F5344CB8AC3E}">
        <p14:creationId xmlns:p14="http://schemas.microsoft.com/office/powerpoint/2010/main" val="112136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2CDF1D-391E-489E-8363-63C51BC28921}"/>
              </a:ext>
            </a:extLst>
          </p:cNvPr>
          <p:cNvPicPr>
            <a:picLocks noChangeAspect="1"/>
          </p:cNvPicPr>
          <p:nvPr/>
        </p:nvPicPr>
        <p:blipFill>
          <a:blip r:embed="rId2"/>
          <a:stretch>
            <a:fillRect/>
          </a:stretch>
        </p:blipFill>
        <p:spPr>
          <a:xfrm>
            <a:off x="1748413" y="967526"/>
            <a:ext cx="8695173" cy="4922947"/>
          </a:xfrm>
          <a:prstGeom prst="rect">
            <a:avLst/>
          </a:prstGeom>
        </p:spPr>
      </p:pic>
    </p:spTree>
    <p:extLst>
      <p:ext uri="{BB962C8B-B14F-4D97-AF65-F5344CB8AC3E}">
        <p14:creationId xmlns:p14="http://schemas.microsoft.com/office/powerpoint/2010/main" val="243707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B3662D-1B50-489E-9C92-167B6F11C689}"/>
              </a:ext>
            </a:extLst>
          </p:cNvPr>
          <p:cNvSpPr>
            <a:spLocks noGrp="1"/>
          </p:cNvSpPr>
          <p:nvPr>
            <p:ph idx="1"/>
          </p:nvPr>
        </p:nvSpPr>
        <p:spPr>
          <a:xfrm>
            <a:off x="838200" y="4001293"/>
            <a:ext cx="10515600" cy="2175669"/>
          </a:xfrm>
        </p:spPr>
        <p:txBody>
          <a:bodyPr>
            <a:normAutofit fontScale="77500" lnSpcReduction="20000"/>
          </a:bodyPr>
          <a:lstStyle/>
          <a:p>
            <a:r>
              <a:rPr lang="en-US" dirty="0"/>
              <a:t>In the lab, you will: </a:t>
            </a:r>
          </a:p>
          <a:p>
            <a:pPr marL="0" indent="0">
              <a:buNone/>
            </a:pPr>
            <a:r>
              <a:rPr lang="en-US" dirty="0"/>
              <a:t>• Set up your AWS developer credentials. </a:t>
            </a:r>
          </a:p>
          <a:p>
            <a:pPr marL="0" indent="0">
              <a:buNone/>
            </a:pPr>
            <a:r>
              <a:rPr lang="en-US" dirty="0"/>
              <a:t>• Describe key aspects related to using the AWS SDK. </a:t>
            </a:r>
          </a:p>
          <a:p>
            <a:pPr marL="0" indent="0">
              <a:buNone/>
            </a:pPr>
            <a:r>
              <a:rPr lang="en-US" dirty="0"/>
              <a:t>• Create an IAM Policy. </a:t>
            </a:r>
          </a:p>
          <a:p>
            <a:pPr marL="0" indent="0">
              <a:buNone/>
            </a:pPr>
            <a:r>
              <a:rPr lang="en-US" dirty="0"/>
              <a:t>• Create an IAM Role. </a:t>
            </a:r>
          </a:p>
          <a:p>
            <a:pPr marL="0" indent="0">
              <a:buNone/>
            </a:pPr>
            <a:r>
              <a:rPr lang="en-US" dirty="0"/>
              <a:t>• Assign a Policy to a Role.</a:t>
            </a:r>
          </a:p>
          <a:p>
            <a:endParaRPr lang="en-US" dirty="0"/>
          </a:p>
        </p:txBody>
      </p:sp>
      <p:pic>
        <p:nvPicPr>
          <p:cNvPr id="4" name="Picture 3">
            <a:extLst>
              <a:ext uri="{FF2B5EF4-FFF2-40B4-BE49-F238E27FC236}">
                <a16:creationId xmlns:a16="http://schemas.microsoft.com/office/drawing/2014/main" id="{BF231F5E-0266-40F4-B43E-EFCF0BB0988A}"/>
              </a:ext>
            </a:extLst>
          </p:cNvPr>
          <p:cNvPicPr>
            <a:picLocks noChangeAspect="1"/>
          </p:cNvPicPr>
          <p:nvPr/>
        </p:nvPicPr>
        <p:blipFill>
          <a:blip r:embed="rId2"/>
          <a:stretch>
            <a:fillRect/>
          </a:stretch>
        </p:blipFill>
        <p:spPr>
          <a:xfrm>
            <a:off x="435538" y="366510"/>
            <a:ext cx="5428526" cy="3062490"/>
          </a:xfrm>
          <a:prstGeom prst="rect">
            <a:avLst/>
          </a:prstGeom>
        </p:spPr>
      </p:pic>
      <p:pic>
        <p:nvPicPr>
          <p:cNvPr id="5" name="Picture 4">
            <a:extLst>
              <a:ext uri="{FF2B5EF4-FFF2-40B4-BE49-F238E27FC236}">
                <a16:creationId xmlns:a16="http://schemas.microsoft.com/office/drawing/2014/main" id="{2E6C76FA-F824-4728-A4DF-28F743663994}"/>
              </a:ext>
            </a:extLst>
          </p:cNvPr>
          <p:cNvPicPr>
            <a:picLocks noChangeAspect="1"/>
          </p:cNvPicPr>
          <p:nvPr/>
        </p:nvPicPr>
        <p:blipFill>
          <a:blip r:embed="rId3"/>
          <a:stretch>
            <a:fillRect/>
          </a:stretch>
        </p:blipFill>
        <p:spPr>
          <a:xfrm>
            <a:off x="6327938" y="407524"/>
            <a:ext cx="5428527" cy="3089056"/>
          </a:xfrm>
          <a:prstGeom prst="rect">
            <a:avLst/>
          </a:prstGeom>
        </p:spPr>
      </p:pic>
    </p:spTree>
    <p:extLst>
      <p:ext uri="{BB962C8B-B14F-4D97-AF65-F5344CB8AC3E}">
        <p14:creationId xmlns:p14="http://schemas.microsoft.com/office/powerpoint/2010/main" val="393874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C85A7E-90D8-456F-9F4D-2735238452C8}"/>
              </a:ext>
            </a:extLst>
          </p:cNvPr>
          <p:cNvPicPr>
            <a:picLocks noChangeAspect="1"/>
          </p:cNvPicPr>
          <p:nvPr/>
        </p:nvPicPr>
        <p:blipFill>
          <a:blip r:embed="rId2"/>
          <a:stretch>
            <a:fillRect/>
          </a:stretch>
        </p:blipFill>
        <p:spPr>
          <a:xfrm>
            <a:off x="1767465" y="967526"/>
            <a:ext cx="8657070" cy="4922947"/>
          </a:xfrm>
          <a:prstGeom prst="rect">
            <a:avLst/>
          </a:prstGeom>
        </p:spPr>
      </p:pic>
    </p:spTree>
    <p:extLst>
      <p:ext uri="{BB962C8B-B14F-4D97-AF65-F5344CB8AC3E}">
        <p14:creationId xmlns:p14="http://schemas.microsoft.com/office/powerpoint/2010/main" val="454859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99425C-C676-4863-8CF8-50B720AE80E9}"/>
              </a:ext>
            </a:extLst>
          </p:cNvPr>
          <p:cNvPicPr>
            <a:picLocks noChangeAspect="1"/>
          </p:cNvPicPr>
          <p:nvPr/>
        </p:nvPicPr>
        <p:blipFill>
          <a:blip r:embed="rId2"/>
          <a:stretch>
            <a:fillRect/>
          </a:stretch>
        </p:blipFill>
        <p:spPr>
          <a:xfrm>
            <a:off x="1767465" y="975147"/>
            <a:ext cx="8657070" cy="4907705"/>
          </a:xfrm>
          <a:prstGeom prst="rect">
            <a:avLst/>
          </a:prstGeom>
        </p:spPr>
      </p:pic>
    </p:spTree>
    <p:extLst>
      <p:ext uri="{BB962C8B-B14F-4D97-AF65-F5344CB8AC3E}">
        <p14:creationId xmlns:p14="http://schemas.microsoft.com/office/powerpoint/2010/main" val="3514943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FEF49F-37F1-4F35-8E9C-40BC84C37356}"/>
              </a:ext>
            </a:extLst>
          </p:cNvPr>
          <p:cNvPicPr>
            <a:picLocks noChangeAspect="1"/>
          </p:cNvPicPr>
          <p:nvPr/>
        </p:nvPicPr>
        <p:blipFill>
          <a:blip r:embed="rId2"/>
          <a:stretch>
            <a:fillRect/>
          </a:stretch>
        </p:blipFill>
        <p:spPr>
          <a:xfrm>
            <a:off x="1771275" y="963716"/>
            <a:ext cx="8649450" cy="4930567"/>
          </a:xfrm>
          <a:prstGeom prst="rect">
            <a:avLst/>
          </a:prstGeom>
        </p:spPr>
      </p:pic>
    </p:spTree>
    <p:extLst>
      <p:ext uri="{BB962C8B-B14F-4D97-AF65-F5344CB8AC3E}">
        <p14:creationId xmlns:p14="http://schemas.microsoft.com/office/powerpoint/2010/main" val="3942816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530D07-B8BA-470B-98EF-CBC96F30E621}"/>
              </a:ext>
            </a:extLst>
          </p:cNvPr>
          <p:cNvSpPr>
            <a:spLocks noGrp="1"/>
          </p:cNvSpPr>
          <p:nvPr>
            <p:ph idx="1"/>
          </p:nvPr>
        </p:nvSpPr>
        <p:spPr>
          <a:xfrm>
            <a:off x="838200" y="4001293"/>
            <a:ext cx="10515600" cy="2175669"/>
          </a:xfrm>
        </p:spPr>
        <p:txBody>
          <a:bodyPr>
            <a:normAutofit fontScale="92500" lnSpcReduction="10000"/>
          </a:bodyPr>
          <a:lstStyle/>
          <a:p>
            <a:pPr marL="0" indent="0">
              <a:buNone/>
            </a:pPr>
            <a:r>
              <a:rPr lang="en-US" dirty="0"/>
              <a:t>To login to your lab environment, see https://aws.qwiklab.com.</a:t>
            </a:r>
          </a:p>
          <a:p>
            <a:pPr marL="0" indent="0">
              <a:buNone/>
            </a:pPr>
            <a:r>
              <a:rPr lang="en-US" dirty="0"/>
              <a:t>When your instructor indicates that a hands-on lab is available, access </a:t>
            </a:r>
            <a:r>
              <a:rPr lang="en-US" dirty="0" err="1"/>
              <a:t>Qwiklabs</a:t>
            </a:r>
            <a:r>
              <a:rPr lang="en-US" dirty="0"/>
              <a:t>. The first time you use the </a:t>
            </a:r>
            <a:r>
              <a:rPr lang="en-US" dirty="0" err="1"/>
              <a:t>Qwiklabs</a:t>
            </a:r>
            <a:r>
              <a:rPr lang="en-US" dirty="0"/>
              <a:t> Single Sign On you need to link your </a:t>
            </a:r>
            <a:r>
              <a:rPr lang="en-US" dirty="0" err="1"/>
              <a:t>Qwiklabs</a:t>
            </a:r>
            <a:r>
              <a:rPr lang="en-US" dirty="0"/>
              <a:t> account. If you do not have an account, we can initiate the creation process. You need to acknowledge the link between AWS Training and </a:t>
            </a:r>
            <a:r>
              <a:rPr lang="en-US" dirty="0" err="1"/>
              <a:t>Qwiklabs</a:t>
            </a:r>
            <a:r>
              <a:rPr lang="en-US" dirty="0"/>
              <a:t> accounts.</a:t>
            </a:r>
          </a:p>
        </p:txBody>
      </p:sp>
      <p:pic>
        <p:nvPicPr>
          <p:cNvPr id="4" name="Picture 3">
            <a:extLst>
              <a:ext uri="{FF2B5EF4-FFF2-40B4-BE49-F238E27FC236}">
                <a16:creationId xmlns:a16="http://schemas.microsoft.com/office/drawing/2014/main" id="{03435DE5-60D5-4C86-81D2-8F740B359BA5}"/>
              </a:ext>
            </a:extLst>
          </p:cNvPr>
          <p:cNvPicPr>
            <a:picLocks noChangeAspect="1"/>
          </p:cNvPicPr>
          <p:nvPr/>
        </p:nvPicPr>
        <p:blipFill>
          <a:blip r:embed="rId2"/>
          <a:stretch>
            <a:fillRect/>
          </a:stretch>
        </p:blipFill>
        <p:spPr>
          <a:xfrm>
            <a:off x="1898453" y="57532"/>
            <a:ext cx="6921456" cy="3943762"/>
          </a:xfrm>
          <a:prstGeom prst="rect">
            <a:avLst/>
          </a:prstGeom>
        </p:spPr>
      </p:pic>
    </p:spTree>
    <p:extLst>
      <p:ext uri="{BB962C8B-B14F-4D97-AF65-F5344CB8AC3E}">
        <p14:creationId xmlns:p14="http://schemas.microsoft.com/office/powerpoint/2010/main" val="4268103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45B67-3F64-4D3D-9298-6D1E56D0918C}"/>
              </a:ext>
            </a:extLst>
          </p:cNvPr>
          <p:cNvSpPr>
            <a:spLocks noGrp="1"/>
          </p:cNvSpPr>
          <p:nvPr>
            <p:ph idx="1"/>
          </p:nvPr>
        </p:nvSpPr>
        <p:spPr>
          <a:xfrm>
            <a:off x="838200" y="5140243"/>
            <a:ext cx="10515600" cy="1325564"/>
          </a:xfrm>
        </p:spPr>
        <p:txBody>
          <a:bodyPr/>
          <a:lstStyle/>
          <a:p>
            <a:pPr marL="0" indent="0">
              <a:buNone/>
            </a:pPr>
            <a:r>
              <a:rPr lang="en-US" dirty="0"/>
              <a:t>The reason that Docker is on the slide is due to one lab done entirely in Docker.</a:t>
            </a:r>
          </a:p>
        </p:txBody>
      </p:sp>
      <p:pic>
        <p:nvPicPr>
          <p:cNvPr id="5" name="Picture 4">
            <a:extLst>
              <a:ext uri="{FF2B5EF4-FFF2-40B4-BE49-F238E27FC236}">
                <a16:creationId xmlns:a16="http://schemas.microsoft.com/office/drawing/2014/main" id="{236C0FA3-CE75-4FFF-BEE1-D71C787CFC46}"/>
              </a:ext>
            </a:extLst>
          </p:cNvPr>
          <p:cNvPicPr>
            <a:picLocks noChangeAspect="1"/>
          </p:cNvPicPr>
          <p:nvPr/>
        </p:nvPicPr>
        <p:blipFill>
          <a:blip r:embed="rId2"/>
          <a:stretch>
            <a:fillRect/>
          </a:stretch>
        </p:blipFill>
        <p:spPr>
          <a:xfrm>
            <a:off x="1605420" y="138896"/>
            <a:ext cx="8657070" cy="4915326"/>
          </a:xfrm>
          <a:prstGeom prst="rect">
            <a:avLst/>
          </a:prstGeom>
        </p:spPr>
      </p:pic>
    </p:spTree>
    <p:extLst>
      <p:ext uri="{BB962C8B-B14F-4D97-AF65-F5344CB8AC3E}">
        <p14:creationId xmlns:p14="http://schemas.microsoft.com/office/powerpoint/2010/main" val="122340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EF6115-D239-4FF3-A857-02F3340E49FC}"/>
              </a:ext>
            </a:extLst>
          </p:cNvPr>
          <p:cNvSpPr>
            <a:spLocks noGrp="1"/>
          </p:cNvSpPr>
          <p:nvPr>
            <p:ph idx="1"/>
          </p:nvPr>
        </p:nvSpPr>
        <p:spPr>
          <a:xfrm>
            <a:off x="838200" y="4641447"/>
            <a:ext cx="10515600" cy="2078593"/>
          </a:xfrm>
        </p:spPr>
        <p:txBody>
          <a:bodyPr>
            <a:normAutofit fontScale="47500" lnSpcReduction="20000"/>
          </a:bodyPr>
          <a:lstStyle/>
          <a:p>
            <a:pPr marL="0" indent="0">
              <a:buNone/>
            </a:pPr>
            <a:endParaRPr lang="en-US" dirty="0"/>
          </a:p>
          <a:p>
            <a:pPr marL="0" indent="0">
              <a:buNone/>
            </a:pPr>
            <a:r>
              <a:rPr lang="en-US" dirty="0"/>
              <a:t>The </a:t>
            </a:r>
            <a:r>
              <a:rPr lang="en-US" dirty="0" err="1"/>
              <a:t>Qwiklabs</a:t>
            </a:r>
            <a:r>
              <a:rPr lang="en-US" dirty="0"/>
              <a:t> environment has been set up with all the SDKs and development tools needed for you to dive straight into the actual code to develop your application.</a:t>
            </a:r>
          </a:p>
          <a:p>
            <a:pPr marL="0" indent="0">
              <a:buNone/>
            </a:pPr>
            <a:r>
              <a:rPr lang="en-US" dirty="0"/>
              <a:t>Amazon EC2 uses public–key cryptography to encrypt and decrypt login information. Public–key cryptography uses a public key to encrypt a piece of data, such as a password, then the recipient uses the private key to decrypt the data. The public and private keys are known as a key pair.</a:t>
            </a:r>
          </a:p>
          <a:p>
            <a:pPr marL="0" indent="0">
              <a:buNone/>
            </a:pPr>
            <a:r>
              <a:rPr lang="en-US" dirty="0"/>
              <a:t>To log in to your instance, you must create a key pair, specify the name of the key pair when you launch the instance, and provide the private key when you connect to the instance. Linux instances have no password, and you use a key pair to log in using SSH. With Windows instances, you use a key pair to obtain the administrator password and then log in using RDP. Amazon EC2 Key Pairs: http://docs.aws.amazon.com/AWSEC2/latest/UserGuide/ec2-key-pairs.html.</a:t>
            </a:r>
          </a:p>
        </p:txBody>
      </p:sp>
      <p:pic>
        <p:nvPicPr>
          <p:cNvPr id="4" name="Picture 3">
            <a:extLst>
              <a:ext uri="{FF2B5EF4-FFF2-40B4-BE49-F238E27FC236}">
                <a16:creationId xmlns:a16="http://schemas.microsoft.com/office/drawing/2014/main" id="{CE22405C-54C0-4575-879B-F61FFD8A4A37}"/>
              </a:ext>
            </a:extLst>
          </p:cNvPr>
          <p:cNvPicPr>
            <a:picLocks noChangeAspect="1"/>
          </p:cNvPicPr>
          <p:nvPr/>
        </p:nvPicPr>
        <p:blipFill>
          <a:blip r:embed="rId2"/>
          <a:stretch>
            <a:fillRect/>
          </a:stretch>
        </p:blipFill>
        <p:spPr>
          <a:xfrm>
            <a:off x="1756034" y="137960"/>
            <a:ext cx="7897252" cy="4472105"/>
          </a:xfrm>
          <a:prstGeom prst="rect">
            <a:avLst/>
          </a:prstGeom>
        </p:spPr>
      </p:pic>
    </p:spTree>
    <p:extLst>
      <p:ext uri="{BB962C8B-B14F-4D97-AF65-F5344CB8AC3E}">
        <p14:creationId xmlns:p14="http://schemas.microsoft.com/office/powerpoint/2010/main" val="124073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2B8F1E-5294-4692-9B26-CE12A26DC06A}"/>
              </a:ext>
            </a:extLst>
          </p:cNvPr>
          <p:cNvPicPr>
            <a:picLocks noGrp="1" noChangeAspect="1"/>
          </p:cNvPicPr>
          <p:nvPr>
            <p:ph idx="1"/>
          </p:nvPr>
        </p:nvPicPr>
        <p:blipFill>
          <a:blip r:embed="rId2"/>
          <a:stretch>
            <a:fillRect/>
          </a:stretch>
        </p:blipFill>
        <p:spPr>
          <a:xfrm>
            <a:off x="2063183" y="1027906"/>
            <a:ext cx="7672095" cy="4351338"/>
          </a:xfrm>
          <a:prstGeom prst="rect">
            <a:avLst/>
          </a:prstGeom>
        </p:spPr>
      </p:pic>
    </p:spTree>
    <p:extLst>
      <p:ext uri="{BB962C8B-B14F-4D97-AF65-F5344CB8AC3E}">
        <p14:creationId xmlns:p14="http://schemas.microsoft.com/office/powerpoint/2010/main" val="18691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AF4D87-F82E-42CF-AEED-34DA52648E9D}"/>
              </a:ext>
            </a:extLst>
          </p:cNvPr>
          <p:cNvPicPr>
            <a:picLocks noChangeAspect="1"/>
          </p:cNvPicPr>
          <p:nvPr/>
        </p:nvPicPr>
        <p:blipFill>
          <a:blip r:embed="rId2"/>
          <a:stretch>
            <a:fillRect/>
          </a:stretch>
        </p:blipFill>
        <p:spPr>
          <a:xfrm>
            <a:off x="1740792" y="975147"/>
            <a:ext cx="8710415" cy="4907705"/>
          </a:xfrm>
          <a:prstGeom prst="rect">
            <a:avLst/>
          </a:prstGeom>
        </p:spPr>
      </p:pic>
    </p:spTree>
    <p:extLst>
      <p:ext uri="{BB962C8B-B14F-4D97-AF65-F5344CB8AC3E}">
        <p14:creationId xmlns:p14="http://schemas.microsoft.com/office/powerpoint/2010/main" val="2180808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D201F-D065-49FB-B5A7-2B6C2D9F1B70}"/>
              </a:ext>
            </a:extLst>
          </p:cNvPr>
          <p:cNvSpPr>
            <a:spLocks noGrp="1"/>
          </p:cNvSpPr>
          <p:nvPr>
            <p:ph idx="1"/>
          </p:nvPr>
        </p:nvSpPr>
        <p:spPr>
          <a:xfrm>
            <a:off x="838200" y="4120587"/>
            <a:ext cx="10515600" cy="2534856"/>
          </a:xfrm>
        </p:spPr>
        <p:txBody>
          <a:bodyPr/>
          <a:lstStyle/>
          <a:p>
            <a:pPr marL="0" indent="0">
              <a:buNone/>
            </a:pPr>
            <a:endParaRPr lang="en-US" dirty="0"/>
          </a:p>
          <a:p>
            <a:pPr marL="0" indent="0">
              <a:buNone/>
            </a:pPr>
            <a:r>
              <a:rPr lang="en-US" dirty="0"/>
              <a:t>Solutions and AWS CloudFormation templates for the labs can be downloaded from </a:t>
            </a:r>
            <a:r>
              <a:rPr lang="en-US" dirty="0">
                <a:hlinkClick r:id="rId2"/>
              </a:rPr>
              <a:t>http://bit.ly/2MPJQWE</a:t>
            </a:r>
            <a:r>
              <a:rPr lang="en-US" dirty="0"/>
              <a:t> .</a:t>
            </a:r>
          </a:p>
        </p:txBody>
      </p:sp>
      <p:pic>
        <p:nvPicPr>
          <p:cNvPr id="5" name="Picture 4">
            <a:extLst>
              <a:ext uri="{FF2B5EF4-FFF2-40B4-BE49-F238E27FC236}">
                <a16:creationId xmlns:a16="http://schemas.microsoft.com/office/drawing/2014/main" id="{800ED4E4-4ABD-4CE0-AFA3-3F2350250E36}"/>
              </a:ext>
            </a:extLst>
          </p:cNvPr>
          <p:cNvPicPr>
            <a:picLocks noChangeAspect="1"/>
          </p:cNvPicPr>
          <p:nvPr/>
        </p:nvPicPr>
        <p:blipFill>
          <a:blip r:embed="rId3"/>
          <a:stretch>
            <a:fillRect/>
          </a:stretch>
        </p:blipFill>
        <p:spPr>
          <a:xfrm>
            <a:off x="397842" y="1027906"/>
            <a:ext cx="4968106" cy="2835797"/>
          </a:xfrm>
          <a:prstGeom prst="rect">
            <a:avLst/>
          </a:prstGeom>
        </p:spPr>
      </p:pic>
      <p:pic>
        <p:nvPicPr>
          <p:cNvPr id="7" name="Picture 6">
            <a:extLst>
              <a:ext uri="{FF2B5EF4-FFF2-40B4-BE49-F238E27FC236}">
                <a16:creationId xmlns:a16="http://schemas.microsoft.com/office/drawing/2014/main" id="{120E25CE-DDAE-407F-A21C-EA1CF0A1101A}"/>
              </a:ext>
            </a:extLst>
          </p:cNvPr>
          <p:cNvPicPr>
            <a:picLocks noChangeAspect="1"/>
          </p:cNvPicPr>
          <p:nvPr/>
        </p:nvPicPr>
        <p:blipFill>
          <a:blip r:embed="rId4"/>
          <a:stretch>
            <a:fillRect/>
          </a:stretch>
        </p:blipFill>
        <p:spPr>
          <a:xfrm>
            <a:off x="5949387" y="1024579"/>
            <a:ext cx="5073078" cy="2888712"/>
          </a:xfrm>
          <a:prstGeom prst="rect">
            <a:avLst/>
          </a:prstGeom>
        </p:spPr>
      </p:pic>
    </p:spTree>
    <p:extLst>
      <p:ext uri="{BB962C8B-B14F-4D97-AF65-F5344CB8AC3E}">
        <p14:creationId xmlns:p14="http://schemas.microsoft.com/office/powerpoint/2010/main" val="814889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Words>
  <Application>Microsoft Office PowerPoint</Application>
  <PresentationFormat>Widescreen</PresentationFormat>
  <Paragraphs>15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1</cp:revision>
  <dcterms:created xsi:type="dcterms:W3CDTF">2020-07-19T02:30:52Z</dcterms:created>
  <dcterms:modified xsi:type="dcterms:W3CDTF">2020-07-19T02:31:29Z</dcterms:modified>
</cp:coreProperties>
</file>